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48" y="3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thep\Google%20Drive\&#3611;&#3619;&#3632;&#3648;&#3617;&#3636;&#3609;&#3588;&#3621;&#3636;&#3609;&#3636;&#3585;&#3607;&#3633;&#3609;&#3605;&#3585;&#3619;&#3619;&#3617;&#3588;&#3640;&#3603;&#3616;&#3634;&#3614;\&#3649;&#3610;&#3610;&#3611;&#3619;&#3632;&#3648;&#3617;&#3636;&#3609;&#3588;&#3621;&#3636;&#3609;&#3636;&#3585;&#3588;&#3640;&#3603;&#3616;&#3634;&#3614;%20&#3619;&#3614;.6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4000" b="1"/>
              <a:t>คะแนนประเมิน</a:t>
            </a:r>
            <a:r>
              <a:rPr lang="th-TH" sz="4000" b="1" baseline="0"/>
              <a:t> รพ.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สรุป!$D$1:$S$1</c:f>
              <c:strCache>
                <c:ptCount val="16"/>
                <c:pt idx="0">
                  <c:v>เสนา</c:v>
                </c:pt>
                <c:pt idx="1">
                  <c:v>บางปะอิน</c:v>
                </c:pt>
                <c:pt idx="2">
                  <c:v>สังฆราช</c:v>
                </c:pt>
                <c:pt idx="3">
                  <c:v>บางซ้าย</c:v>
                </c:pt>
                <c:pt idx="4">
                  <c:v>ท่าเรือ</c:v>
                </c:pt>
                <c:pt idx="5">
                  <c:v>ลาดบัวหลวง</c:v>
                </c:pt>
                <c:pt idx="6">
                  <c:v>วังน้อย</c:v>
                </c:pt>
                <c:pt idx="7">
                  <c:v>บางบาล</c:v>
                </c:pt>
                <c:pt idx="8">
                  <c:v>บ้านแพรก</c:v>
                </c:pt>
                <c:pt idx="9">
                  <c:v>บางไทร</c:v>
                </c:pt>
                <c:pt idx="10">
                  <c:v>มหาราช</c:v>
                </c:pt>
                <c:pt idx="11">
                  <c:v>อยุธยา</c:v>
                </c:pt>
                <c:pt idx="12">
                  <c:v>ผักไห่</c:v>
                </c:pt>
                <c:pt idx="13">
                  <c:v>บางปะหัน</c:v>
                </c:pt>
                <c:pt idx="14">
                  <c:v>อุทัย</c:v>
                </c:pt>
                <c:pt idx="15">
                  <c:v>ภาชี</c:v>
                </c:pt>
              </c:strCache>
            </c:strRef>
          </c:cat>
          <c:val>
            <c:numRef>
              <c:f>สรุป!$D$83:$S$83</c:f>
              <c:numCache>
                <c:formatCode>0.00</c:formatCode>
                <c:ptCount val="16"/>
                <c:pt idx="0">
                  <c:v>3.0123456790123457</c:v>
                </c:pt>
                <c:pt idx="1">
                  <c:v>2.9876543209876543</c:v>
                </c:pt>
                <c:pt idx="2">
                  <c:v>2.9753086419753085</c:v>
                </c:pt>
                <c:pt idx="3">
                  <c:v>2.9629629629629628</c:v>
                </c:pt>
                <c:pt idx="4">
                  <c:v>2.9506172839506171</c:v>
                </c:pt>
                <c:pt idx="5">
                  <c:v>2.9506172839506171</c:v>
                </c:pt>
                <c:pt idx="6">
                  <c:v>2.9382716049382718</c:v>
                </c:pt>
                <c:pt idx="7">
                  <c:v>2.9382716049382718</c:v>
                </c:pt>
                <c:pt idx="8">
                  <c:v>2.9135802469135803</c:v>
                </c:pt>
                <c:pt idx="9">
                  <c:v>2.9135802469135803</c:v>
                </c:pt>
                <c:pt idx="10">
                  <c:v>2.8888888888888888</c:v>
                </c:pt>
                <c:pt idx="11">
                  <c:v>2.8765432098765431</c:v>
                </c:pt>
                <c:pt idx="12">
                  <c:v>2.8395061728395063</c:v>
                </c:pt>
                <c:pt idx="13">
                  <c:v>2.8148148148148149</c:v>
                </c:pt>
                <c:pt idx="14">
                  <c:v>2.8024691358024691</c:v>
                </c:pt>
                <c:pt idx="15">
                  <c:v>2.8024691358024691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86-41D2-A91C-3CA5A1BB11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1505672"/>
        <c:axId val="491508624"/>
      </c:barChart>
      <c:catAx>
        <c:axId val="491505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508624"/>
        <c:crosses val="autoZero"/>
        <c:auto val="1"/>
        <c:lblAlgn val="ctr"/>
        <c:lblOffset val="100"/>
        <c:noMultiLvlLbl val="0"/>
      </c:catAx>
      <c:valAx>
        <c:axId val="49150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505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2400" b="1"/>
              <a:t>เรียงลำดับข้อที่คะแนนเฉลี่ยน้อยที่สุด</a:t>
            </a:r>
            <a:r>
              <a:rPr lang="th-TH" sz="2400" b="1" baseline="0"/>
              <a:t> </a:t>
            </a:r>
            <a:r>
              <a:rPr lang="en-US" sz="2400" b="1" baseline="0"/>
              <a:t>15 </a:t>
            </a:r>
            <a:r>
              <a:rPr lang="th-TH" sz="2400" b="1" baseline="0"/>
              <a:t>อันดับ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สรุป!$B$2:$B$16</c:f>
              <c:strCache>
                <c:ptCount val="15"/>
                <c:pt idx="0">
                  <c:v>ST 2.2</c:v>
                </c:pt>
                <c:pt idx="1">
                  <c:v>RM 2.2</c:v>
                </c:pt>
                <c:pt idx="2">
                  <c:v>SI 6.2</c:v>
                </c:pt>
                <c:pt idx="3">
                  <c:v>RM 2.1</c:v>
                </c:pt>
                <c:pt idx="4">
                  <c:v>ST 1.2</c:v>
                </c:pt>
                <c:pt idx="5">
                  <c:v>ST 5.3</c:v>
                </c:pt>
                <c:pt idx="6">
                  <c:v>SR 1.1</c:v>
                </c:pt>
                <c:pt idx="7">
                  <c:v>SI 3.8</c:v>
                </c:pt>
                <c:pt idx="8">
                  <c:v>RM 1.1</c:v>
                </c:pt>
                <c:pt idx="9">
                  <c:v>SI 3.7</c:v>
                </c:pt>
                <c:pt idx="10">
                  <c:v>SI 3.9</c:v>
                </c:pt>
                <c:pt idx="11">
                  <c:v>SI 6.1</c:v>
                </c:pt>
                <c:pt idx="12">
                  <c:v>SI 8.2</c:v>
                </c:pt>
                <c:pt idx="13">
                  <c:v>RM 1.2</c:v>
                </c:pt>
                <c:pt idx="14">
                  <c:v>SC 2.1</c:v>
                </c:pt>
              </c:strCache>
            </c:strRef>
          </c:cat>
          <c:val>
            <c:numRef>
              <c:f>สรุป!$T$2:$T$16</c:f>
              <c:numCache>
                <c:formatCode>General</c:formatCode>
                <c:ptCount val="15"/>
                <c:pt idx="0">
                  <c:v>2.0833333333333335</c:v>
                </c:pt>
                <c:pt idx="1">
                  <c:v>2.1666666666666665</c:v>
                </c:pt>
                <c:pt idx="2">
                  <c:v>2.3333333333333335</c:v>
                </c:pt>
                <c:pt idx="3">
                  <c:v>2.3333333333333335</c:v>
                </c:pt>
                <c:pt idx="4">
                  <c:v>2.4166666666666665</c:v>
                </c:pt>
                <c:pt idx="5">
                  <c:v>2.4166666666666665</c:v>
                </c:pt>
                <c:pt idx="6">
                  <c:v>2.4166666666666665</c:v>
                </c:pt>
                <c:pt idx="7">
                  <c:v>2.5833333333333335</c:v>
                </c:pt>
                <c:pt idx="8">
                  <c:v>2.5833333333333335</c:v>
                </c:pt>
                <c:pt idx="9">
                  <c:v>2.6666666666666665</c:v>
                </c:pt>
                <c:pt idx="10">
                  <c:v>2.6666666666666665</c:v>
                </c:pt>
                <c:pt idx="11">
                  <c:v>2.6666666666666665</c:v>
                </c:pt>
                <c:pt idx="12">
                  <c:v>2.6666666666666665</c:v>
                </c:pt>
                <c:pt idx="13">
                  <c:v>2.6666666666666665</c:v>
                </c:pt>
                <c:pt idx="14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54-4C6E-B913-46D1B49242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40295512"/>
        <c:axId val="640296168"/>
      </c:barChart>
      <c:catAx>
        <c:axId val="640295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296168"/>
        <c:crosses val="autoZero"/>
        <c:auto val="1"/>
        <c:lblAlgn val="ctr"/>
        <c:lblOffset val="100"/>
        <c:noMultiLvlLbl val="0"/>
      </c:catAx>
      <c:valAx>
        <c:axId val="640296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295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3492E-F27B-4294-9619-663D7963F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/>
              <a:t>สรุปการประเมินคลินิกทันตกรรมคุณภาพ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E10B1-8725-4453-815E-4593363C56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/>
              <a:t>โรงพยาบาล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3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9F4D553-CB84-4CA5-BD21-1BCA6C9829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120615"/>
              </p:ext>
            </p:extLst>
          </p:nvPr>
        </p:nvGraphicFramePr>
        <p:xfrm>
          <a:off x="756760" y="365329"/>
          <a:ext cx="10455380" cy="637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8714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A1E6B65-C5AC-41BE-96E1-CD08C4B4D6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637401"/>
              </p:ext>
            </p:extLst>
          </p:nvPr>
        </p:nvGraphicFramePr>
        <p:xfrm>
          <a:off x="819532" y="356989"/>
          <a:ext cx="10129413" cy="5964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031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F7040-FDB2-4124-9A08-5662F5363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หัวข้อที่ได้คะแนนน้อยกว่า </a:t>
            </a:r>
            <a:r>
              <a:rPr lang="en-US" b="1" dirty="0"/>
              <a:t>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2D05A-C36D-49BF-B6E2-614446CBD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286326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ST2.2 </a:t>
            </a:r>
            <a:r>
              <a:rPr lang="th-TH" b="1" dirty="0"/>
              <a:t>การซักประวัติยากลุ่มเสี่ยง มี </a:t>
            </a:r>
            <a:r>
              <a:rPr lang="en-US" b="1" dirty="0"/>
              <a:t>12 </a:t>
            </a:r>
            <a:r>
              <a:rPr lang="th-TH" b="1" dirty="0"/>
              <a:t>แห่งที่ได้คะแนนน้อยกว่า 3 มีหนึ่งแห่งที่ได้คะแนน </a:t>
            </a:r>
            <a:r>
              <a:rPr lang="en-US" b="1" dirty="0"/>
              <a:t>4 </a:t>
            </a:r>
            <a:r>
              <a:rPr lang="th-TH" b="1" dirty="0"/>
              <a:t>คือ รพ.เสนา</a:t>
            </a:r>
          </a:p>
          <a:p>
            <a:r>
              <a:rPr lang="en-US" b="1" dirty="0"/>
              <a:t>RM2.2 </a:t>
            </a:r>
            <a:r>
              <a:rPr lang="th-TH" b="1" dirty="0"/>
              <a:t>การวางมาตรการความเสี่ยงเพื่อป้องกัน </a:t>
            </a:r>
            <a:r>
              <a:rPr lang="en-US" b="1" dirty="0"/>
              <a:t>human error </a:t>
            </a:r>
            <a:r>
              <a:rPr lang="th-TH" b="1" dirty="0"/>
              <a:t>มี 11 แห่งที่ได้คะแนนน้อยกว่า 3</a:t>
            </a:r>
          </a:p>
          <a:p>
            <a:r>
              <a:rPr lang="en-US" b="1" dirty="0"/>
              <a:t>RM2.1 </a:t>
            </a:r>
            <a:r>
              <a:rPr lang="th-TH" b="1" dirty="0"/>
              <a:t>การนำความเสี่ยงมาวิเคราะห์หาสาเหตุที่ระบบงาน มี 9 แห่งที่ได้คะแนนน้อยกว่า 3</a:t>
            </a:r>
          </a:p>
          <a:p>
            <a:r>
              <a:rPr lang="en-US" b="1" dirty="0"/>
              <a:t>ST1.2 </a:t>
            </a:r>
            <a:r>
              <a:rPr lang="th-TH" b="1" dirty="0"/>
              <a:t>การส่งต่อเพื่อการถอนฟันให้ระบุอย่างน้อย 2 วิธี มี 8 แห่งที่ได้คะแนนน้อยกว่า 3</a:t>
            </a:r>
          </a:p>
          <a:p>
            <a:r>
              <a:rPr lang="en-US" b="1" dirty="0"/>
              <a:t>SR1.1 </a:t>
            </a:r>
            <a:r>
              <a:rPr lang="th-TH" b="1" dirty="0"/>
              <a:t>การบันทึกการซักประวัติโรคประจำตัวและการใช้ยาทุกครั้งที่มารับบริการ มี 7 แห่งที่ได้คะแนนน้อยกว่า 3</a:t>
            </a:r>
          </a:p>
          <a:p>
            <a:r>
              <a:rPr lang="en-US" b="1" dirty="0"/>
              <a:t>SI6.2 </a:t>
            </a:r>
            <a:r>
              <a:rPr lang="th-TH" b="1" dirty="0"/>
              <a:t>การจัดที่นั่งสำหรับผู้ป่วยไอจาม</a:t>
            </a:r>
            <a:r>
              <a:rPr lang="en-US" b="1" dirty="0"/>
              <a:t> </a:t>
            </a:r>
            <a:r>
              <a:rPr lang="th-TH" b="1" dirty="0"/>
              <a:t>มี 6 แห่งที่ได้คะแนนน้อยกว่า 3</a:t>
            </a:r>
          </a:p>
          <a:p>
            <a:r>
              <a:rPr lang="en-US" b="1" dirty="0"/>
              <a:t>RM1.1 </a:t>
            </a:r>
            <a:r>
              <a:rPr lang="th-TH" b="1" dirty="0"/>
              <a:t>และ </a:t>
            </a:r>
            <a:r>
              <a:rPr lang="en-US" b="1" dirty="0"/>
              <a:t>SI3.7 </a:t>
            </a:r>
            <a:r>
              <a:rPr lang="th-TH" b="1" dirty="0"/>
              <a:t>มี 5 แห่งที่ได้คะแนนน้อยกว่า 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6397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1346</TotalTime>
  <Words>172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Angsana New</vt:lpstr>
      <vt:lpstr>Arial</vt:lpstr>
      <vt:lpstr>Cordia New</vt:lpstr>
      <vt:lpstr>Trebuchet MS</vt:lpstr>
      <vt:lpstr>Tw Cen MT</vt:lpstr>
      <vt:lpstr>Circuit</vt:lpstr>
      <vt:lpstr>สรุปการประเมินคลินิกทันตกรรมคุณภาพ</vt:lpstr>
      <vt:lpstr>PowerPoint Presentation</vt:lpstr>
      <vt:lpstr>PowerPoint Presentation</vt:lpstr>
      <vt:lpstr>หัวข้อที่ได้คะแนนน้อยกว่า 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สรุปการประเมินคลินิกทันตกรรมคุณภาพ</dc:title>
  <dc:creator>CHAIYAPORN THEPCHATRI</dc:creator>
  <cp:lastModifiedBy>CHAIYAPORN THEPCHATRI</cp:lastModifiedBy>
  <cp:revision>5</cp:revision>
  <dcterms:created xsi:type="dcterms:W3CDTF">2018-08-06T12:42:12Z</dcterms:created>
  <dcterms:modified xsi:type="dcterms:W3CDTF">2018-08-08T04:36:13Z</dcterms:modified>
</cp:coreProperties>
</file>